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56" r:id="rId3"/>
    <p:sldId id="257" r:id="rId4"/>
    <p:sldId id="258" r:id="rId5"/>
    <p:sldId id="349" r:id="rId6"/>
    <p:sldId id="358" r:id="rId7"/>
    <p:sldId id="360" r:id="rId8"/>
    <p:sldId id="359" r:id="rId9"/>
    <p:sldId id="421" r:id="rId10"/>
    <p:sldId id="420" r:id="rId11"/>
    <p:sldId id="361" r:id="rId12"/>
    <p:sldId id="362" r:id="rId13"/>
    <p:sldId id="259" r:id="rId14"/>
    <p:sldId id="363" r:id="rId15"/>
    <p:sldId id="424" r:id="rId16"/>
    <p:sldId id="425" r:id="rId17"/>
    <p:sldId id="423" r:id="rId18"/>
    <p:sldId id="364" r:id="rId19"/>
    <p:sldId id="365" r:id="rId20"/>
    <p:sldId id="366" r:id="rId21"/>
    <p:sldId id="426" r:id="rId22"/>
    <p:sldId id="367" r:id="rId23"/>
    <p:sldId id="422" r:id="rId24"/>
    <p:sldId id="368" r:id="rId25"/>
    <p:sldId id="317" r:id="rId26"/>
    <p:sldId id="369" r:id="rId27"/>
    <p:sldId id="371" r:id="rId28"/>
    <p:sldId id="372" r:id="rId29"/>
    <p:sldId id="373" r:id="rId30"/>
    <p:sldId id="374" r:id="rId31"/>
    <p:sldId id="375" r:id="rId32"/>
    <p:sldId id="427" r:id="rId33"/>
    <p:sldId id="376" r:id="rId34"/>
    <p:sldId id="377" r:id="rId35"/>
    <p:sldId id="378" r:id="rId36"/>
    <p:sldId id="379" r:id="rId37"/>
    <p:sldId id="380" r:id="rId38"/>
    <p:sldId id="382" r:id="rId39"/>
    <p:sldId id="381" r:id="rId40"/>
    <p:sldId id="383" r:id="rId41"/>
    <p:sldId id="384" r:id="rId42"/>
    <p:sldId id="385" r:id="rId43"/>
    <p:sldId id="386" r:id="rId44"/>
    <p:sldId id="387" r:id="rId45"/>
    <p:sldId id="388" r:id="rId46"/>
    <p:sldId id="389" r:id="rId47"/>
    <p:sldId id="390" r:id="rId48"/>
    <p:sldId id="391" r:id="rId49"/>
    <p:sldId id="428" r:id="rId50"/>
    <p:sldId id="429" r:id="rId51"/>
    <p:sldId id="392" r:id="rId52"/>
    <p:sldId id="394" r:id="rId53"/>
    <p:sldId id="395" r:id="rId54"/>
    <p:sldId id="396" r:id="rId55"/>
    <p:sldId id="397" r:id="rId56"/>
    <p:sldId id="398" r:id="rId57"/>
    <p:sldId id="399" r:id="rId58"/>
    <p:sldId id="321" r:id="rId59"/>
    <p:sldId id="400" r:id="rId60"/>
    <p:sldId id="401" r:id="rId61"/>
    <p:sldId id="402" r:id="rId62"/>
    <p:sldId id="403" r:id="rId63"/>
    <p:sldId id="335" r:id="rId64"/>
    <p:sldId id="404" r:id="rId65"/>
    <p:sldId id="430" r:id="rId66"/>
    <p:sldId id="431" r:id="rId67"/>
    <p:sldId id="405" r:id="rId68"/>
    <p:sldId id="432" r:id="rId69"/>
    <p:sldId id="433" r:id="rId70"/>
    <p:sldId id="406" r:id="rId72"/>
    <p:sldId id="435" r:id="rId73"/>
    <p:sldId id="436" r:id="rId74"/>
    <p:sldId id="434" r:id="rId75"/>
    <p:sldId id="407" r:id="rId76"/>
    <p:sldId id="410" r:id="rId77"/>
    <p:sldId id="341" r:id="rId78"/>
    <p:sldId id="305" r:id="rId79"/>
    <p:sldId id="409" r:id="rId80"/>
    <p:sldId id="408" r:id="rId81"/>
    <p:sldId id="345" r:id="rId82"/>
    <p:sldId id="287" r:id="rId8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574"/>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notesMaster" Target="notesMasters/notesMaster1.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hyperlink" Target="&#39033;&#30446;&#35745;&#21010;\WBS\SRA2021_G05_WBS&#34920;v0.0.1.xlsx"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0.2.2.doc" TargetMode="Externa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0.2.1.docx" TargetMode="External"/><Relationship Id="rId1"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hyperlink" Target="&#38656;&#27714;&#20998;&#26512;\&#29992;&#20363;&#22270;&#19982;&#29992;&#20363;&#20998;&#26512;\SRA2021-G05-&#29992;&#20363;&#25551;&#36848;v0.1.0.docx"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6.wmf"/><Relationship Id="rId3" Type="http://schemas.openxmlformats.org/officeDocument/2006/relationships/oleObject" Target="../embeddings/oleObject1.bin"/><Relationship Id="rId2" Type="http://schemas.openxmlformats.org/officeDocument/2006/relationships/image" Target="../media/image35.png"/><Relationship Id="rId1" Type="http://schemas.openxmlformats.org/officeDocument/2006/relationships/hyperlink" Target="&#38656;&#27714;&#20998;&#26512;\&#29992;&#25143;&#20248;&#20808;&#32423;&#25171;&#20998;&#34920;\SRA2021-G05-&#38656;&#27714;&#20248;&#20808;&#32423;v0.0.2.xlsx" TargetMode="Externa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hyperlink" Target="&#38656;&#27714;&#20998;&#26512;\&#25968;&#25454;&#23383;&#20856;\&#25968;&#25454;&#24211;&#27169;&#22411;\er&#22270;v0.0.2.p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0.2.4.doc" TargetMode="External"/><Relationship Id="rId2" Type="http://schemas.openxmlformats.org/officeDocument/2006/relationships/image" Target="../media/image47.jpeg"/><Relationship Id="rId1" Type="http://schemas.openxmlformats.org/officeDocument/2006/relationships/image" Target="../media/image4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0.0.3.docx" TargetMode="Externa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jpeg"/><Relationship Id="rId1"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44221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更新频率保持在</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1d-2d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02399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sz="12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extBox 2"/>
          <p:cNvSpPr txBox="1"/>
          <p:nvPr/>
        </p:nvSpPr>
        <p:spPr>
          <a:xfrm>
            <a:off x="855663" y="301625"/>
            <a:ext cx="2471737" cy="412750"/>
          </a:xfrm>
          <a:prstGeom prst="rect">
            <a:avLst/>
          </a:prstGeom>
          <a:noFill/>
          <a:ln w="9525">
            <a:noFill/>
          </a:ln>
        </p:spPr>
        <p:txBody>
          <a:bodyPr anchor="t" anchorCtr="0">
            <a:spAutoFit/>
          </a:bodyPr>
          <a:p>
            <a:r>
              <a:rPr lang="zh-CN" altLang="en-US" sz="2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可行性研究与分析</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5" name="Oval 7"/>
          <p:cNvSpPr/>
          <p:nvPr/>
        </p:nvSpPr>
        <p:spPr>
          <a:xfrm>
            <a:off x="241300" y="252413"/>
            <a:ext cx="514350" cy="512763"/>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微软雅黑" panose="020B0503020204020204" pitchFamily="34" charset="-122"/>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en-US" sz="3200" b="0" i="0" u="none" strike="noStrike" kern="1200" cap="none" spc="0" normalizeH="0" baseline="0" noProof="1">
                <a:ln>
                  <a:noFill/>
                </a:ln>
                <a:solidFill>
                  <a:srgbClr val="0C2430"/>
                </a:solidFill>
                <a:effectLst/>
                <a:uLnTx/>
                <a:uFillTx/>
                <a:latin typeface="微软雅黑" panose="020B0503020204020204" pitchFamily="34" charset="-122"/>
                <a:ea typeface="微软雅黑" panose="020B0503020204020204" pitchFamily="34" charset="-122"/>
                <a:cs typeface="+mn-cs"/>
              </a:rPr>
              <a:t>4</a:t>
            </a:r>
            <a:endParaRPr kumimoji="0" lang="en-US" altLang="en-US" sz="3200" b="0" i="0" u="none" strike="noStrike" kern="1200" cap="none" spc="0" normalizeH="0" baseline="0" noProof="1">
              <a:ln>
                <a:noFill/>
              </a:ln>
              <a:solidFill>
                <a:srgbClr val="0C2430"/>
              </a:solidFill>
              <a:effectLst/>
              <a:uLnTx/>
              <a:uFillTx/>
              <a:latin typeface="微软雅黑" panose="020B0503020204020204" pitchFamily="34" charset="-122"/>
              <a:ea typeface="微软雅黑" panose="020B0503020204020204" pitchFamily="34" charset="-122"/>
              <a:cs typeface="+mn-cs"/>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经济可行性</a:t>
            </a:r>
            <a:endParaRPr lang="zh-CN" altLang="en-US" sz="1200" dirty="0">
              <a:latin typeface="微软雅黑" panose="020B0503020204020204" pitchFamily="34" charset="-122"/>
              <a:ea typeface="微软雅黑" panose="020B0503020204020204" pitchFamily="34" charset="-122"/>
            </a:endParaRPr>
          </a:p>
        </p:txBody>
      </p:sp>
      <p:sp>
        <p:nvSpPr>
          <p:cNvPr id="3" name="TextBox 6"/>
          <p:cNvSpPr txBox="1"/>
          <p:nvPr/>
        </p:nvSpPr>
        <p:spPr>
          <a:xfrm>
            <a:off x="3327400" y="1225550"/>
            <a:ext cx="2411413"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操作可行性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4" name="TextBox 6"/>
          <p:cNvSpPr txBox="1"/>
          <p:nvPr/>
        </p:nvSpPr>
        <p:spPr>
          <a:xfrm>
            <a:off x="5930900" y="1225550"/>
            <a:ext cx="2409825"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法律可行性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zh-CN" sz="1200" dirty="0">
              <a:latin typeface="微软雅黑" panose="020B0503020204020204" pitchFamily="34" charset="-122"/>
              <a:ea typeface="微软雅黑" panose="020B0503020204020204" pitchFamily="34"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extBox 2"/>
          <p:cNvSpPr txBox="1"/>
          <p:nvPr/>
        </p:nvSpPr>
        <p:spPr>
          <a:xfrm>
            <a:off x="855663" y="301625"/>
            <a:ext cx="4132262" cy="414338"/>
          </a:xfrm>
          <a:prstGeom prst="rect">
            <a:avLst/>
          </a:prstGeom>
          <a:noFill/>
          <a:ln w="9525">
            <a:noFill/>
          </a:ln>
        </p:spPr>
        <p:txBody>
          <a:bodyPr anchor="t" anchorCtr="0">
            <a:spAutoFit/>
          </a:bodyPr>
          <a:p>
            <a:r>
              <a:rPr lang="zh-CN" altLang="en-US" sz="2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可行性研究与分析</a:t>
            </a:r>
            <a:r>
              <a:rPr lang="en-US" altLang="zh-CN" sz="2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可选方案分析</a:t>
            </a:r>
            <a:endParaRPr lang="zh-CN" altLang="en-US" sz="2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Oval 7"/>
          <p:cNvSpPr/>
          <p:nvPr/>
        </p:nvSpPr>
        <p:spPr>
          <a:xfrm>
            <a:off x="241300" y="252413"/>
            <a:ext cx="514350" cy="512763"/>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微软雅黑" panose="020B0503020204020204" pitchFamily="34" charset="-122"/>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en-US" sz="3200" b="0" i="0" u="none" strike="noStrike" kern="1200" cap="none" spc="0" normalizeH="0" baseline="0" noProof="1">
                <a:ln>
                  <a:noFill/>
                </a:ln>
                <a:solidFill>
                  <a:srgbClr val="0C2430"/>
                </a:solidFill>
                <a:effectLst/>
                <a:uLnTx/>
                <a:uFillTx/>
                <a:latin typeface="微软雅黑" panose="020B0503020204020204" pitchFamily="34" charset="-122"/>
                <a:ea typeface="微软雅黑" panose="020B0503020204020204" pitchFamily="34" charset="-122"/>
                <a:cs typeface="+mn-cs"/>
              </a:rPr>
              <a:t>4</a:t>
            </a:r>
            <a:endParaRPr kumimoji="0" lang="en-US" altLang="en-US" sz="3200" b="0" i="0" u="none" strike="noStrike" kern="1200" cap="none" spc="0" normalizeH="0" baseline="0" noProof="1">
              <a:ln>
                <a:noFill/>
              </a:ln>
              <a:solidFill>
                <a:srgbClr val="0C2430"/>
              </a:solidFill>
              <a:effectLst/>
              <a:uLnTx/>
              <a:uFillTx/>
              <a:latin typeface="微软雅黑" panose="020B0503020204020204" pitchFamily="34" charset="-122"/>
              <a:ea typeface="微软雅黑" panose="020B0503020204020204" pitchFamily="34" charset="-122"/>
              <a:cs typeface="+mn-cs"/>
            </a:endParaRPr>
          </a:p>
        </p:txBody>
      </p:sp>
      <p:sp>
        <p:nvSpPr>
          <p:cNvPr id="28675"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最终方案选择</a:t>
            </a:r>
            <a:endParaRPr lang="zh-CN" altLang="zh-CN" b="1" dirty="0">
              <a:latin typeface="微软雅黑" panose="020B0503020204020204" pitchFamily="34" charset="-122"/>
              <a:ea typeface="微软雅黑" panose="020B0503020204020204" pitchFamily="34" charset="-122"/>
            </a:endParaRPr>
          </a:p>
        </p:txBody>
      </p:sp>
      <p:sp>
        <p:nvSpPr>
          <p:cNvPr id="28676"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5" name="图片 4" descr="WBSv0.0.3"/>
          <p:cNvPicPr>
            <a:picLocks noChangeAspect="1"/>
          </p:cNvPicPr>
          <p:nvPr/>
        </p:nvPicPr>
        <p:blipFill>
          <a:blip r:embed="rId1"/>
          <a:stretch>
            <a:fillRect/>
          </a:stretch>
        </p:blipFill>
        <p:spPr>
          <a:xfrm>
            <a:off x="546100" y="699135"/>
            <a:ext cx="8364855" cy="43033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1764030" y="601345"/>
            <a:ext cx="5270500" cy="2288540"/>
          </a:xfrm>
          <a:prstGeom prst="rect">
            <a:avLst/>
          </a:prstGeom>
          <a:noFill/>
          <a:ln w="9525">
            <a:noFill/>
          </a:ln>
        </p:spPr>
      </p:pic>
      <p:pic>
        <p:nvPicPr>
          <p:cNvPr id="3" name="图片 1"/>
          <p:cNvPicPr>
            <a:picLocks noChangeAspect="1"/>
          </p:cNvPicPr>
          <p:nvPr/>
        </p:nvPicPr>
        <p:blipFill>
          <a:blip r:embed="rId3"/>
          <a:srcRect t="1398"/>
          <a:stretch>
            <a:fillRect/>
          </a:stretch>
        </p:blipFill>
        <p:spPr>
          <a:xfrm>
            <a:off x="1764030" y="2893695"/>
            <a:ext cx="5276850" cy="2262505"/>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endParaRPr lang="en-US" altLang="zh-CN" sz="12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endParaRPr lang="zh-CN" altLang="en-US"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a:t>
            </a:r>
            <a:r>
              <a:rPr lang="zh-CN" dirty="0" smtClean="0">
                <a:solidFill>
                  <a:schemeClr val="accent1"/>
                </a:solidFill>
                <a:sym typeface="+mn-ea"/>
              </a:rPr>
              <a:t>管理</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5290185" cy="3391535"/>
          </a:xfrm>
          <a:prstGeom prst="rect">
            <a:avLst/>
          </a:prstGeom>
        </p:spPr>
      </p:pic>
      <p:pic>
        <p:nvPicPr>
          <p:cNvPr id="3" name="图片 2"/>
          <p:cNvPicPr>
            <a:picLocks noChangeAspect="1"/>
          </p:cNvPicPr>
          <p:nvPr/>
        </p:nvPicPr>
        <p:blipFill>
          <a:blip r:embed="rId2"/>
          <a:stretch>
            <a:fillRect/>
          </a:stretch>
        </p:blipFill>
        <p:spPr>
          <a:xfrm>
            <a:off x="5796280" y="699770"/>
            <a:ext cx="3282315" cy="3336290"/>
          </a:xfrm>
          <a:prstGeom prst="rect">
            <a:avLst/>
          </a:prstGeom>
        </p:spPr>
      </p:pic>
      <p:grpSp>
        <p:nvGrpSpPr>
          <p:cNvPr id="12" name="组合 11"/>
          <p:cNvGrpSpPr/>
          <p:nvPr/>
        </p:nvGrpSpPr>
        <p:grpSpPr>
          <a:xfrm>
            <a:off x="312443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3707765" y="4444365"/>
            <a:ext cx="3610610" cy="368300"/>
          </a:xfrm>
          <a:prstGeom prst="rect">
            <a:avLst/>
          </a:prstGeom>
          <a:noFill/>
        </p:spPr>
        <p:txBody>
          <a:bodyPr wrap="square" rtlCol="0">
            <a:spAutoFit/>
          </a:bodyPr>
          <a:p>
            <a:r>
              <a:rPr lang="zh-CN" altLang="en-US"/>
              <a:t>SRA2021-G05-软件开发计划(SDP) </a:t>
            </a: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a:t>
            </a:r>
            <a:r>
              <a:rPr lang="en-US" altLang="zh-CN" dirty="0" smtClean="0">
                <a:solidFill>
                  <a:schemeClr val="accent1"/>
                </a:solidFill>
                <a:sym typeface="+mn-ea"/>
              </a:rPr>
              <a:t>/</a:t>
            </a:r>
            <a:r>
              <a:rPr lang="zh-CN" altLang="en-US" dirty="0" smtClean="0">
                <a:solidFill>
                  <a:schemeClr val="accent1"/>
                </a:solidFill>
                <a:sym typeface="+mn-ea"/>
              </a:rPr>
              <a:t>质量</a:t>
            </a:r>
            <a:endParaRPr lang="zh-CN" altLang="en-US"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00245" y="1851660"/>
            <a:ext cx="4326890" cy="2760980"/>
          </a:xfrm>
          <a:prstGeom prst="rect">
            <a:avLst/>
          </a:prstGeom>
        </p:spPr>
      </p:pic>
      <p:pic>
        <p:nvPicPr>
          <p:cNvPr id="5" name="图片 4"/>
          <p:cNvPicPr>
            <a:picLocks noChangeAspect="1"/>
          </p:cNvPicPr>
          <p:nvPr/>
        </p:nvPicPr>
        <p:blipFill>
          <a:blip r:embed="rId2"/>
          <a:stretch>
            <a:fillRect/>
          </a:stretch>
        </p:blipFill>
        <p:spPr>
          <a:xfrm>
            <a:off x="467360" y="1851660"/>
            <a:ext cx="3848735" cy="27876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32244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endParaRPr lang="zh-CN" sz="12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用户群识别及分类</a:t>
            </a:r>
            <a:endParaRPr lang="zh-CN" altLang="en-US" sz="12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用户代表分类</a:t>
            </a:r>
            <a:endParaRPr lang="zh-CN" altLang="en-US" sz="12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15669084801</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youanchen@harmonycloud.cn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weishunchen@harmonycloud.cn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用户确认需求</a:t>
            </a:r>
            <a:endParaRPr lang="zh-CN" altLang="en-US" sz="12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313930" cy="4116705"/>
          </a:xfrm>
          <a:prstGeom prst="rect">
            <a:avLst/>
          </a:prstGeom>
          <a:noFill/>
          <a:ln w="9525">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6586220" y="339090"/>
            <a:ext cx="2359660" cy="2122805"/>
          </a:xfrm>
          <a:prstGeom prst="rect">
            <a:avLst/>
          </a:prstGeom>
          <a:noFill/>
          <a:ln w="9525">
            <a:noFill/>
          </a:ln>
        </p:spPr>
      </p:pic>
      <p:pic>
        <p:nvPicPr>
          <p:cNvPr id="78850" name="图片 3"/>
          <p:cNvPicPr>
            <a:picLocks noChangeAspect="1"/>
          </p:cNvPicPr>
          <p:nvPr/>
        </p:nvPicPr>
        <p:blipFill>
          <a:blip r:embed="rId2"/>
          <a:stretch>
            <a:fillRect/>
          </a:stretch>
        </p:blipFill>
        <p:spPr>
          <a:xfrm>
            <a:off x="3059430" y="267335"/>
            <a:ext cx="3324225" cy="2266950"/>
          </a:xfrm>
          <a:prstGeom prst="rect">
            <a:avLst/>
          </a:prstGeom>
          <a:noFill/>
          <a:ln w="9525">
            <a:noFill/>
          </a:ln>
        </p:spPr>
      </p:pic>
      <p:pic>
        <p:nvPicPr>
          <p:cNvPr id="78853" name="图片 5"/>
          <p:cNvPicPr>
            <a:picLocks noChangeAspect="1"/>
          </p:cNvPicPr>
          <p:nvPr/>
        </p:nvPicPr>
        <p:blipFill>
          <a:blip r:embed="rId3"/>
          <a:stretch>
            <a:fillRect/>
          </a:stretch>
        </p:blipFill>
        <p:spPr>
          <a:xfrm>
            <a:off x="2994025" y="2647315"/>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372225" y="2859405"/>
            <a:ext cx="2573655" cy="1921510"/>
          </a:xfrm>
          <a:prstGeom prst="rect">
            <a:avLst/>
          </a:prstGeom>
          <a:noFill/>
          <a:ln w="9525">
            <a:noFill/>
          </a:ln>
        </p:spPr>
      </p:pic>
      <p:sp>
        <p:nvSpPr>
          <p:cNvPr id="78852" name="文本框 4"/>
          <p:cNvSpPr txBox="1"/>
          <p:nvPr/>
        </p:nvSpPr>
        <p:spPr>
          <a:xfrm>
            <a:off x="179705" y="1923415"/>
            <a:ext cx="2733675" cy="1198880"/>
          </a:xfrm>
          <a:prstGeom prst="rect">
            <a:avLst/>
          </a:prstGeom>
          <a:noFill/>
          <a:ln w="9525">
            <a:noFill/>
          </a:ln>
        </p:spPr>
        <p:txBody>
          <a:bodyPr wrap="square" anchor="t" anchorCtr="0">
            <a:spAutoFit/>
          </a:bodyPr>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纸上原型</a:t>
            </a:r>
            <a:r>
              <a:rPr lang="en-US" altLang="zh-CN" sz="2400" dirty="0">
                <a:latin typeface="Segoe UI" panose="020B0502040204020203" pitchFamily="34" charset="0"/>
                <a:ea typeface="微软雅黑" panose="020B0503020204020204" pitchFamily="34" charset="-122"/>
                <a:sym typeface="微软雅黑" panose="020B0503020204020204" pitchFamily="34" charset="-122"/>
              </a:rPr>
              <a:t>/</a:t>
            </a:r>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故事看板工具：</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BamBoo paper</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endParaRPr lang="en-US" altLang="zh-CN" sz="12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179388" y="2499043"/>
            <a:ext cx="3309937" cy="1533525"/>
          </a:xfrm>
          <a:prstGeom prst="rect">
            <a:avLst/>
          </a:prstGeom>
          <a:noFill/>
          <a:ln w="9525">
            <a:noFill/>
          </a:ln>
        </p:spPr>
      </p:pic>
      <p:sp>
        <p:nvSpPr>
          <p:cNvPr id="3" name="文本框 4"/>
          <p:cNvSpPr txBox="1"/>
          <p:nvPr/>
        </p:nvSpPr>
        <p:spPr>
          <a:xfrm>
            <a:off x="143193" y="1851343"/>
            <a:ext cx="3381375" cy="368300"/>
          </a:xfrm>
          <a:prstGeom prst="rect">
            <a:avLst/>
          </a:prstGeom>
          <a:noFill/>
          <a:ln w="9525">
            <a:noFill/>
          </a:ln>
        </p:spPr>
        <p:txBody>
          <a:bodyPr anchor="t" anchorCtr="0">
            <a:spAutoFit/>
          </a:bodyPr>
          <a:p>
            <a:pPr algn="ctr"/>
            <a:r>
              <a:rPr lang="zh-CN" altLang="en-US" dirty="0">
                <a:latin typeface="Segoe UI" panose="020B0502040204020203" pitchFamily="34" charset="0"/>
                <a:ea typeface="微软雅黑" panose="020B0503020204020204" pitchFamily="34" charset="-122"/>
                <a:sym typeface="微软雅黑" panose="020B0503020204020204" pitchFamily="34" charset="-122"/>
              </a:rPr>
              <a:t>电子原型工具：</a:t>
            </a:r>
            <a:r>
              <a:rPr lang="en-US" altLang="zh-CN" dirty="0">
                <a:latin typeface="Segoe UI" panose="020B0502040204020203" pitchFamily="34" charset="0"/>
                <a:ea typeface="微软雅黑" panose="020B0503020204020204" pitchFamily="34" charset="-122"/>
                <a:sym typeface="微软雅黑" panose="020B0503020204020204" pitchFamily="34" charset="-122"/>
              </a:rPr>
              <a:t>A</a:t>
            </a:r>
            <a:r>
              <a:rPr lang="zh-CN" altLang="en-US" dirty="0">
                <a:latin typeface="Segoe UI" panose="020B0502040204020203" pitchFamily="34" charset="0"/>
                <a:ea typeface="微软雅黑" panose="020B0503020204020204" pitchFamily="34" charset="-122"/>
                <a:sym typeface="微软雅黑" panose="020B0503020204020204" pitchFamily="34" charset="-122"/>
              </a:rPr>
              <a:t>dobe XD</a:t>
            </a:r>
            <a:endParaRPr lang="zh-CN" altLang="en-US"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843530" y="771525"/>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no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grpSp>
        <p:nvGrpSpPr>
          <p:cNvPr id="12" name="组合 11"/>
          <p:cNvGrpSpPr/>
          <p:nvPr/>
        </p:nvGrpSpPr>
        <p:grpSpPr>
          <a:xfrm>
            <a:off x="7394242" y="17667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692400"/>
            <a:ext cx="2540000" cy="368300"/>
          </a:xfrm>
          <a:prstGeom prst="rect">
            <a:avLst/>
          </a:prstGeom>
          <a:noFill/>
        </p:spPr>
        <p:txBody>
          <a:bodyPr wrap="square" rtlCol="0" anchor="t">
            <a:spAutoFit/>
          </a:bodyPr>
          <a:p>
            <a:pPr algn="ctr"/>
            <a:r>
              <a:rPr lang="zh-CN" altLang="en-US"/>
              <a:t>SRA2021-G05-用例描述</a:t>
            </a:r>
            <a:endParaRPr lang="zh-CN" altLang="en-US"/>
          </a:p>
        </p:txBody>
      </p:sp>
      <p:graphicFrame>
        <p:nvGraphicFramePr>
          <p:cNvPr id="70658" name="表格 70657"/>
          <p:cNvGraphicFramePr>
            <a:graphicFrameLocks noGrp="1"/>
          </p:cNvGraphicFramePr>
          <p:nvPr>
            <p:custDataLst>
              <p:tags r:id="rId2"/>
            </p:custDataLst>
          </p:nvPr>
        </p:nvGraphicFramePr>
        <p:xfrm>
          <a:off x="1763395"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17</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endParaRPr lang="zh-CN" sz="12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b="1" dirty="0">
                <a:solidFill>
                  <a:srgbClr val="000000"/>
                </a:solidFill>
                <a:latin typeface="等线" panose="02010600030101010101" charset="-122"/>
                <a:ea typeface="等线" panose="02010600030101010101" charset="-122"/>
              </a:rPr>
              <a:t>1.更新处理时间：局域网数据库在网络无故障的情况下，插入一条数据和更新一条数据的数据库操作响应时间控制在0.5秒/条之内</a:t>
            </a:r>
            <a:endParaRPr lang="zh-CN" altLang="zh-CN" b="1" dirty="0">
              <a:solidFill>
                <a:srgbClr val="000000"/>
              </a:solidFill>
              <a:latin typeface="等线" panose="02010600030101010101" charset="-122"/>
              <a:ea typeface="等线" panose="02010600030101010101" charset="-122"/>
            </a:endParaRPr>
          </a:p>
          <a:p>
            <a:pPr indent="457200">
              <a:lnSpc>
                <a:spcPct val="140000"/>
              </a:lnSpc>
            </a:pPr>
            <a:endParaRPr lang="zh-CN" altLang="zh-CN" b="1" dirty="0">
              <a:solidFill>
                <a:srgbClr val="000000"/>
              </a:solidFill>
              <a:latin typeface="等线" panose="02010600030101010101" charset="-122"/>
              <a:ea typeface="等线" panose="02010600030101010101" charset="-122"/>
            </a:endParaRPr>
          </a:p>
          <a:p>
            <a:pPr indent="457200">
              <a:lnSpc>
                <a:spcPct val="140000"/>
              </a:lnSpc>
            </a:pPr>
            <a:r>
              <a:rPr lang="en-US" altLang="zh-CN" b="1" dirty="0">
                <a:solidFill>
                  <a:srgbClr val="000000"/>
                </a:solidFill>
                <a:latin typeface="等线" panose="02010600030101010101" charset="-122"/>
                <a:ea typeface="等线" panose="02010600030101010101" charset="-122"/>
              </a:rPr>
              <a:t>2</a:t>
            </a:r>
            <a:r>
              <a:rPr lang="zh-CN" altLang="zh-CN" b="1" dirty="0">
                <a:solidFill>
                  <a:srgbClr val="000000"/>
                </a:solidFill>
                <a:latin typeface="等线" panose="02010600030101010101" charset="-122"/>
                <a:ea typeface="等线" panose="02010600030101010101" charset="-122"/>
              </a:rPr>
              <a:t>.数据的转换和传送时间：在拨号网络连接通后，交换数据以数据单元形式进行，所有数据交换过程控制在20分钟内</a:t>
            </a:r>
            <a:endParaRPr lang="zh-CN" altLang="zh-CN" b="1" dirty="0">
              <a:solidFill>
                <a:srgbClr val="000000"/>
              </a:solidFill>
              <a:latin typeface="等线" panose="02010600030101010101" charset="-122"/>
              <a:ea typeface="等线" panose="02010600030101010101" charset="-122"/>
            </a:endParaRPr>
          </a:p>
          <a:p>
            <a:pPr indent="457200">
              <a:lnSpc>
                <a:spcPct val="140000"/>
              </a:lnSpc>
            </a:pPr>
            <a:endParaRPr lang="zh-CN" altLang="zh-CN" b="1" dirty="0">
              <a:solidFill>
                <a:srgbClr val="000000"/>
              </a:solidFill>
              <a:latin typeface="等线" panose="02010600030101010101" charset="-122"/>
              <a:ea typeface="等线" panose="02010600030101010101" charset="-122"/>
            </a:endParaRPr>
          </a:p>
          <a:p>
            <a:pPr indent="457200">
              <a:lnSpc>
                <a:spcPct val="140000"/>
              </a:lnSpc>
            </a:pPr>
            <a:r>
              <a:rPr lang="en-US" altLang="zh-CN" b="1" dirty="0">
                <a:solidFill>
                  <a:srgbClr val="000000"/>
                </a:solidFill>
                <a:latin typeface="等线" panose="02010600030101010101" charset="-122"/>
                <a:ea typeface="等线" panose="02010600030101010101" charset="-122"/>
              </a:rPr>
              <a:t>3</a:t>
            </a:r>
            <a:r>
              <a:rPr lang="zh-CN" altLang="zh-CN" b="1" dirty="0">
                <a:solidFill>
                  <a:srgbClr val="000000"/>
                </a:solidFill>
                <a:latin typeface="等线" panose="02010600030101010101" charset="-122"/>
                <a:ea typeface="等线" panose="02010600030101010101" charset="-122"/>
              </a:rPr>
              <a:t>.运行时间：程序启动和初始化时间控制在3秒之内</a:t>
            </a:r>
            <a:endParaRPr lang="zh-CN" altLang="zh-CN" b="1" dirty="0">
              <a:solidFill>
                <a:srgbClr val="000000"/>
              </a:solidFill>
              <a:latin typeface="等线" panose="02010600030101010101" charset="-122"/>
              <a:ea typeface="等线" panose="02010600030101010101" charset="-122"/>
            </a:endParaRPr>
          </a:p>
          <a:p>
            <a:pPr indent="457200">
              <a:lnSpc>
                <a:spcPct val="140000"/>
              </a:lnSpc>
            </a:pPr>
            <a:endParaRPr lang="zh-CN" altLang="zh-CN" b="1" dirty="0">
              <a:solidFill>
                <a:srgbClr val="000000"/>
              </a:solidFill>
              <a:latin typeface="等线" panose="02010600030101010101" charset="-122"/>
              <a:ea typeface="等线" panose="02010600030101010101" charset="-122"/>
            </a:endParaRPr>
          </a:p>
          <a:p>
            <a:pPr indent="457200">
              <a:lnSpc>
                <a:spcPct val="140000"/>
              </a:lnSpc>
            </a:pPr>
            <a:r>
              <a:rPr lang="en-US" altLang="zh-CN" b="1" dirty="0">
                <a:solidFill>
                  <a:srgbClr val="000000"/>
                </a:solidFill>
                <a:latin typeface="等线" panose="02010600030101010101" charset="-122"/>
                <a:ea typeface="等线" panose="02010600030101010101" charset="-122"/>
              </a:rPr>
              <a:t>4</a:t>
            </a:r>
            <a:r>
              <a:rPr lang="zh-CN" altLang="zh-CN" b="1" dirty="0">
                <a:solidFill>
                  <a:srgbClr val="000000"/>
                </a:solidFill>
                <a:latin typeface="等线" panose="02010600030101010101" charset="-122"/>
                <a:ea typeface="等线" panose="02010600030101010101" charset="-122"/>
              </a:rPr>
              <a:t>.用户上传下载时至少达到1M/s的速度。</a:t>
            </a:r>
            <a:endParaRPr lang="zh-CN" altLang="zh-CN" b="1" dirty="0">
              <a:solidFill>
                <a:srgbClr val="000000"/>
              </a:solidFill>
              <a:latin typeface="等线" panose="02010600030101010101" charset="-122"/>
              <a:ea typeface="等线" panose="02010600030101010101" charset="-122"/>
            </a:endParaRPr>
          </a:p>
          <a:p>
            <a:pPr indent="457200">
              <a:lnSpc>
                <a:spcPct val="140000"/>
              </a:lnSpc>
            </a:pPr>
            <a:endParaRPr lang="zh-CN" altLang="zh-CN" b="1" dirty="0">
              <a:solidFill>
                <a:srgbClr val="000000"/>
              </a:solidFill>
              <a:latin typeface="等线" panose="02010600030101010101" charset="-122"/>
              <a:ea typeface="等线" panose="02010600030101010101" charset="-122"/>
            </a:endParaRPr>
          </a:p>
          <a:p>
            <a:pPr indent="457200">
              <a:lnSpc>
                <a:spcPct val="140000"/>
              </a:lnSpc>
            </a:pPr>
            <a:r>
              <a:rPr lang="en-US" altLang="zh-CN" b="1" dirty="0">
                <a:solidFill>
                  <a:srgbClr val="000000"/>
                </a:solidFill>
                <a:latin typeface="等线" panose="02010600030101010101" charset="-122"/>
                <a:ea typeface="等线" panose="02010600030101010101" charset="-122"/>
              </a:rPr>
              <a:t>5</a:t>
            </a:r>
            <a:r>
              <a:rPr lang="zh-CN" altLang="zh-CN" b="1" dirty="0">
                <a:solidFill>
                  <a:srgbClr val="000000"/>
                </a:solidFill>
                <a:latin typeface="等线" panose="02010600030101010101" charset="-122"/>
                <a:ea typeface="等线" panose="02010600030101010101" charset="-122"/>
              </a:rPr>
              <a:t>.页面响应时间平均不超过1秒钟</a:t>
            </a:r>
            <a:endParaRPr lang="zh-CN" altLang="zh-CN" b="1" dirty="0">
              <a:solidFill>
                <a:srgbClr val="000000"/>
              </a:solidFill>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755650" y="604520"/>
            <a:ext cx="3792220" cy="4538980"/>
          </a:xfrm>
          <a:prstGeom prst="rect">
            <a:avLst/>
          </a:prstGeom>
        </p:spPr>
      </p:pic>
      <p:sp>
        <p:nvSpPr>
          <p:cNvPr id="107521" name="文本框 4"/>
          <p:cNvSpPr txBox="1"/>
          <p:nvPr/>
        </p:nvSpPr>
        <p:spPr>
          <a:xfrm>
            <a:off x="4806950" y="915670"/>
            <a:ext cx="4337050" cy="2676525"/>
          </a:xfrm>
          <a:prstGeom prst="rect">
            <a:avLst/>
          </a:prstGeom>
          <a:noFill/>
          <a:ln w="9525">
            <a:noFill/>
          </a:ln>
        </p:spPr>
        <p:txBody>
          <a:bodyPr wrap="square" anchor="t" anchorCtr="0">
            <a:spAutoFit/>
          </a:bodyPr>
          <a:p>
            <a:pPr indent="457200">
              <a:lnSpc>
                <a:spcPct val="150000"/>
              </a:lnSpc>
            </a:pPr>
            <a:r>
              <a:rPr lang="zh-CN" altLang="en-US" sz="2400" dirty="0">
                <a:latin typeface="Segoe UI" panose="020B0502040204020203" pitchFamily="34" charset="0"/>
                <a:ea typeface="微软雅黑" panose="020B0503020204020204" pitchFamily="34" charset="-122"/>
              </a:rPr>
              <a:t>我们小组采用</a:t>
            </a:r>
            <a:r>
              <a:rPr lang="en-US" altLang="zh-CN" sz="2400" dirty="0">
                <a:latin typeface="Segoe UI" panose="020B0502040204020203" pitchFamily="34" charset="0"/>
                <a:ea typeface="微软雅黑" panose="020B0503020204020204" pitchFamily="34" charset="-122"/>
              </a:rPr>
              <a:t>质量功能开发 – QFD</a:t>
            </a:r>
            <a:r>
              <a:rPr lang="zh-CN" altLang="en-US" sz="2400" dirty="0">
                <a:latin typeface="Segoe UI" panose="020B0502040204020203" pitchFamily="34" charset="0"/>
                <a:ea typeface="微软雅黑" panose="020B0503020204020204" pitchFamily="34" charset="-122"/>
              </a:rPr>
              <a:t>的优先级打分方法，对需求的收益和损失以及成本和风险进行评估。</a:t>
            </a:r>
            <a:endParaRPr lang="en-US" altLang="zh-CN" sz="2400" dirty="0">
              <a:latin typeface="Segoe UI" panose="020B0502040204020203" pitchFamily="34" charset="0"/>
              <a:ea typeface="微软雅黑" panose="020B0503020204020204" pitchFamily="34" charset="-122"/>
            </a:endParaRPr>
          </a:p>
          <a:p>
            <a:pPr indent="457200"/>
            <a:endParaRPr lang="en-US" altLang="zh-CN" sz="2400" dirty="0">
              <a:latin typeface="Segoe UI" panose="020B0502040204020203" pitchFamily="34" charset="0"/>
              <a:ea typeface="微软雅黑" panose="020B0503020204020204" pitchFamily="34" charset="-122"/>
            </a:endParaRPr>
          </a:p>
        </p:txBody>
      </p:sp>
      <p:graphicFrame>
        <p:nvGraphicFramePr>
          <p:cNvPr id="107522" name="对象 5"/>
          <p:cNvGraphicFramePr/>
          <p:nvPr/>
        </p:nvGraphicFramePr>
        <p:xfrm>
          <a:off x="5158581" y="3738722"/>
          <a:ext cx="3373755" cy="36766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5158581" y="3738722"/>
                        <a:ext cx="3373755" cy="36766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108579" name="文本框 4"/>
          <p:cNvSpPr txBox="1"/>
          <p:nvPr/>
        </p:nvSpPr>
        <p:spPr>
          <a:xfrm>
            <a:off x="251460" y="771525"/>
            <a:ext cx="2754630" cy="1337945"/>
          </a:xfrm>
          <a:prstGeom prst="rect">
            <a:avLst/>
          </a:prstGeom>
          <a:noFill/>
          <a:ln w="9525">
            <a:noFill/>
          </a:ln>
        </p:spPr>
        <p:txBody>
          <a:bodyPr wrap="square" anchor="t" anchorCtr="0">
            <a:spAutoFit/>
          </a:bodyPr>
          <a:p>
            <a:pPr>
              <a:lnSpc>
                <a:spcPct val="150000"/>
              </a:lnSpc>
            </a:pPr>
            <a:r>
              <a:rPr lang="en-US" altLang="zh-CN" dirty="0">
                <a:latin typeface="Segoe UI" panose="020B0502040204020203" pitchFamily="34" charset="0"/>
                <a:ea typeface="微软雅黑" panose="020B0503020204020204" pitchFamily="34" charset="-122"/>
              </a:rPr>
              <a:t>SRS</a:t>
            </a:r>
            <a:r>
              <a:rPr lang="zh-CN" altLang="en-US" dirty="0">
                <a:latin typeface="Segoe UI" panose="020B0502040204020203" pitchFamily="34" charset="0"/>
                <a:ea typeface="微软雅黑" panose="020B0503020204020204" pitchFamily="34" charset="-122"/>
              </a:rPr>
              <a:t>中对全部用户需求进行了优先级排序，考虑了用户群分类。</a:t>
            </a:r>
            <a:endParaRPr lang="zh-CN" altLang="en-US"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endParaRPr lang="zh-CN" sz="12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323850" y="963295"/>
            <a:ext cx="1493520" cy="3371215"/>
          </a:xfrm>
          <a:prstGeom prst="rect">
            <a:avLst/>
          </a:prstGeom>
          <a:noFill/>
          <a:ln w="9525">
            <a:noFill/>
          </a:ln>
        </p:spPr>
      </p:pic>
      <p:sp>
        <p:nvSpPr>
          <p:cNvPr id="114690" name="文本框 99"/>
          <p:cNvSpPr txBox="1"/>
          <p:nvPr/>
        </p:nvSpPr>
        <p:spPr>
          <a:xfrm>
            <a:off x="1979930" y="628015"/>
            <a:ext cx="2618105" cy="4088765"/>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冲突描述</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普通用户代表李以昕：购物车功能可以添加多个团购订单。</a:t>
            </a:r>
            <a:endParaRPr lang="zh-CN" altLang="zh-CN"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指导用户代表徐先生：购物车功能突兀，不太符合产品的定位，考虑去除或者换一种表达方式。</a:t>
            </a:r>
            <a:endParaRPr lang="zh-CN" altLang="zh-CN" dirty="0">
              <a:latin typeface="等线" panose="02010600030101010101" charset="-122"/>
              <a:ea typeface="等线" panose="02010600030101010101" charset="-122"/>
            </a:endParaRPr>
          </a:p>
        </p:txBody>
      </p:sp>
      <p:sp>
        <p:nvSpPr>
          <p:cNvPr id="115713" name="文本框 99"/>
          <p:cNvSpPr txBox="1"/>
          <p:nvPr/>
        </p:nvSpPr>
        <p:spPr>
          <a:xfrm>
            <a:off x="6228080" y="987425"/>
            <a:ext cx="2778125" cy="2289810"/>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需求冲突解决</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在SRA2021-G05-界面原型高保真0.0.6版本中，购物车功能改为加入团单功能，并相对弱化。</a:t>
            </a:r>
            <a:endParaRPr lang="zh-CN" altLang="zh-CN" dirty="0">
              <a:latin typeface="等线" panose="02010600030101010101" charset="-122"/>
              <a:ea typeface="等线" panose="02010600030101010101" charset="-122"/>
            </a:endParaRPr>
          </a:p>
        </p:txBody>
      </p:sp>
      <p:pic>
        <p:nvPicPr>
          <p:cNvPr id="115714" name="图片 3"/>
          <p:cNvPicPr>
            <a:picLocks noChangeAspect="1"/>
          </p:cNvPicPr>
          <p:nvPr/>
        </p:nvPicPr>
        <p:blipFill>
          <a:blip r:embed="rId2"/>
          <a:stretch>
            <a:fillRect/>
          </a:stretch>
        </p:blipFill>
        <p:spPr>
          <a:xfrm>
            <a:off x="4760595" y="915670"/>
            <a:ext cx="1510665" cy="3409950"/>
          </a:xfrm>
          <a:prstGeom prst="rect">
            <a:avLst/>
          </a:prstGeom>
          <a:noFill/>
          <a:ln w="9525">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endParaRPr lang="zh-CN" altLang="en-US" sz="12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Times New Roman" panose="02020603050405020304" pitchFamily="18" charset="0"/>
                          <a:ea typeface="宋体" panose="02010600030101010101" pitchFamily="2" charset="-122"/>
                        </a:rPr>
                        <a:t>名称：团长</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描述：团长信息</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Times New Roman" panose="02020603050405020304" pitchFamily="18" charset="0"/>
                          <a:ea typeface="宋体" panose="02010600030101010101" pitchFamily="2" charset="-122"/>
                        </a:rPr>
                        <a:t>名称：团长id (主键)</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描述：标识该团长的唯一标识符</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8{数字}8</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Times New Roman" panose="02020603050405020304" pitchFamily="18" charset="0"/>
                          <a:ea typeface="宋体" panose="02010600030101010101" pitchFamily="2" charset="-122"/>
                        </a:rPr>
                        <a:t>名称：用户账号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别名：user_account</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{数字}+ {</a:t>
                      </a:r>
                      <a:r>
                        <a:rPr lang="zh-CN" altLang="en-US" sz="1200">
                          <a:latin typeface="Times New Roman" panose="02020603050405020304" pitchFamily="18" charset="0"/>
                          <a:ea typeface="宋体" panose="02010600030101010101" pitchFamily="2" charset="-122"/>
                          <a:sym typeface="+mn-ea"/>
                        </a:rPr>
                        <a:t>字母</a:t>
                      </a:r>
                      <a:r>
                        <a:rPr lang="en-US" sz="1200">
                          <a:latin typeface="Times New Roman" panose="02020603050405020304" pitchFamily="18" charset="0"/>
                          <a:ea typeface="宋体" panose="02010600030101010101" pitchFamily="2" charset="-122"/>
                          <a:sym typeface="+mn-ea"/>
                        </a:rPr>
                        <a:t>}</a:t>
                      </a:r>
                      <a:endParaRPr lang="en-US" sz="1200">
                        <a:latin typeface="Times New Roman" panose="02020603050405020304" pitchFamily="18" charset="0"/>
                        <a:ea typeface="宋体" panose="02010600030101010101" pitchFamily="2" charset="-122"/>
                        <a:sym typeface="+mn-ea"/>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Times New Roman" panose="02020603050405020304" pitchFamily="18" charset="0"/>
                          <a:ea typeface="宋体" panose="02010600030101010101" pitchFamily="2" charset="-122"/>
                        </a:rPr>
                        <a:t>名称：身份证号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别名：captain_idCard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{数字}*18|{数字}*17+X</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262370" y="2705100"/>
            <a:ext cx="2540000" cy="368300"/>
          </a:xfrm>
          <a:prstGeom prst="rect">
            <a:avLst/>
          </a:prstGeom>
          <a:noFill/>
        </p:spPr>
        <p:txBody>
          <a:bodyPr wrap="square" rtlCol="0" anchor="t">
            <a:spAutoFit/>
          </a:bodyPr>
          <a:p>
            <a:pPr algn="ctr"/>
            <a:r>
              <a:rPr lang="zh-CN" altLang="en-US"/>
              <a:t>SRS-2021-G05-数据字典</a:t>
            </a: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dirty="0" smtClean="0">
                <a:solidFill>
                  <a:schemeClr val="accent1"/>
                </a:solidFill>
                <a:sym typeface="+mn-ea"/>
              </a:rPr>
              <a:t>——ER</a:t>
            </a:r>
            <a:r>
              <a:rPr lang="zh-CN" altLang="en-US" dirty="0" smtClean="0">
                <a:solidFill>
                  <a:schemeClr val="accent1"/>
                </a:solidFill>
                <a:sym typeface="+mn-ea"/>
              </a:rPr>
              <a:t>图</a:t>
            </a:r>
            <a:endParaRPr lang="zh-CN" altLang="en-US" sz="12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797050" y="627380"/>
            <a:ext cx="5549900" cy="432816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endParaRPr lang="zh-CN" sz="12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手机终端设备：</a:t>
            </a:r>
            <a:r>
              <a:rPr lang="zh-CN" altLang="en-US" sz="1400" dirty="0">
                <a:latin typeface="Segoe UI" panose="020B0502040204020203" pitchFamily="34" charset="0"/>
                <a:ea typeface="微软雅黑" panose="020B0503020204020204" pitchFamily="34" charset="-122"/>
              </a:rPr>
              <a:t>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CPU：双核 2GHz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内存：最少 4GB，推荐 8GB 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屏幕分辨率：1920x1080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操作系统：Android 4.0 及以上版本。</a:t>
            </a:r>
            <a:r>
              <a:rPr lang="zh-CN" altLang="en-US" sz="1600" dirty="0">
                <a:latin typeface="Segoe UI" panose="020B0502040204020203" pitchFamily="34" charset="0"/>
                <a:ea typeface="微软雅黑" panose="020B0503020204020204" pitchFamily="34" charset="-122"/>
              </a:rPr>
              <a:t> </a:t>
            </a:r>
            <a:endParaRPr lang="zh-CN" altLang="en-US" sz="1600" dirty="0">
              <a:latin typeface="Segoe UI" panose="020B0502040204020203" pitchFamily="34" charset="0"/>
              <a:ea typeface="微软雅黑" panose="020B0503020204020204" pitchFamily="34"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服务器端：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操作系统：Windows2003 以上、Linux 等操作系统。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安装 Jdk1.8 及以上版本，安装 MYSQL 数据库。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b="1" dirty="0">
                <a:latin typeface="Segoe UI" panose="020B0502040204020203" pitchFamily="34" charset="0"/>
                <a:ea typeface="微软雅黑" panose="020B0503020204020204" pitchFamily="34" charset="-122"/>
              </a:rPr>
              <a:t>客户端：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手机 1G 内存及以上；硬盘空间 40M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a:t>
            </a:r>
            <a:endParaRPr lang="zh-CN" altLang="en-US" sz="1400"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示例</a:t>
            </a:r>
            <a:endParaRPr lang="zh-CN" altLang="en-US" sz="12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388485" y="574675"/>
            <a:ext cx="4755515" cy="4088130"/>
          </a:xfrm>
          <a:prstGeom prst="rect">
            <a:avLst/>
          </a:prstGeom>
          <a:noFill/>
          <a:ln w="9525">
            <a:noFill/>
          </a:ln>
        </p:spPr>
      </p:pic>
      <p:sp>
        <p:nvSpPr>
          <p:cNvPr id="94211" name="文本框 99"/>
          <p:cNvSpPr txBox="1"/>
          <p:nvPr/>
        </p:nvSpPr>
        <p:spPr>
          <a:xfrm>
            <a:off x="251143" y="627380"/>
            <a:ext cx="4238625" cy="3692525"/>
          </a:xfrm>
          <a:prstGeom prst="rect">
            <a:avLst/>
          </a:prstGeom>
          <a:noFill/>
          <a:ln w="9525">
            <a:noFill/>
          </a:ln>
        </p:spPr>
        <p:txBody>
          <a:bodyPr anchor="t" anchorCtr="0">
            <a:spAutoFit/>
          </a:bodyPr>
          <a:p>
            <a:pPr>
              <a:lnSpc>
                <a:spcPct val="150000"/>
              </a:lnSpc>
            </a:pPr>
            <a:r>
              <a:rPr lang="zh-CN" altLang="zh-CN" sz="1600" b="1" dirty="0">
                <a:latin typeface="Segoe UI" panose="020B0502040204020203" pitchFamily="34" charset="0"/>
                <a:ea typeface="宋体" panose="02010600030101010101" pitchFamily="2" charset="-122"/>
              </a:rPr>
              <a:t>时序图</a:t>
            </a:r>
            <a:endParaRPr lang="zh-CN" altLang="zh-CN" sz="1600" b="1" dirty="0">
              <a:latin typeface="Segoe UI" panose="020B0502040204020203" pitchFamily="34" charset="0"/>
              <a:ea typeface="宋体" panose="02010600030101010101" pitchFamily="2" charset="-122"/>
            </a:endParaRPr>
          </a:p>
          <a:p>
            <a:pPr>
              <a:lnSpc>
                <a:spcPct val="150000"/>
              </a:lnSpc>
            </a:pPr>
            <a:r>
              <a:rPr lang="zh-CN" altLang="zh-CN" sz="1400" dirty="0">
                <a:latin typeface="Segoe UI" panose="020B0502040204020203" pitchFamily="34" charset="0"/>
                <a:ea typeface="宋体" panose="02010600030101010101" pitchFamily="2" charset="-122"/>
              </a:rPr>
              <a:t>本说明用于解释用户加入团购的操作以及信息协作。</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1.</a:t>
            </a:r>
            <a:r>
              <a:rPr lang="zh-CN" altLang="zh-CN" sz="1400" dirty="0">
                <a:latin typeface="Segoe UI" panose="020B0502040204020203" pitchFamily="34" charset="0"/>
                <a:ea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2.</a:t>
            </a:r>
            <a:r>
              <a:rPr lang="zh-CN" altLang="zh-CN" sz="1400" dirty="0">
                <a:latin typeface="Segoe UI" panose="020B0502040204020203" pitchFamily="34" charset="0"/>
                <a:ea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数据流图</a:t>
            </a:r>
            <a:endParaRPr lang="zh-CN" altLang="en-US" sz="12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388"/>
          </a:xfrm>
          <a:prstGeom prst="rect">
            <a:avLst/>
          </a:prstGeom>
          <a:noFill/>
          <a:ln w="9525">
            <a:noFill/>
          </a:ln>
        </p:spPr>
        <p:txBody>
          <a:bodyPr anchor="t" anchorCtr="0">
            <a:spAutoFit/>
          </a:bodyPr>
          <a:p>
            <a:pPr algn="ctr"/>
            <a:r>
              <a:rPr lang="zh-CN" altLang="zh-CN" sz="1400" dirty="0">
                <a:latin typeface="Segoe UI" panose="020B0502040204020203" pitchFamily="34" charset="0"/>
                <a:ea typeface="宋体" panose="02010600030101010101" pitchFamily="2" charset="-122"/>
              </a:rPr>
              <a:t>用户加入团购</a:t>
            </a:r>
            <a:r>
              <a:rPr lang="en-US" altLang="zh-CN" sz="1400" dirty="0">
                <a:latin typeface="Times New Roman" panose="02020603050405020304" pitchFamily="18" charset="0"/>
                <a:ea typeface="微软雅黑" panose="020B0503020204020204" pitchFamily="34" charset="-122"/>
              </a:rPr>
              <a:t>1</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Segoe UI" panose="020B0502040204020203" pitchFamily="34" charset="0"/>
                <a:ea typeface="宋体" panose="02010600030101010101" pitchFamily="2" charset="-122"/>
              </a:rPr>
              <a:t>用户</a:t>
            </a:r>
            <a:r>
              <a:rPr lang="zh-CN" altLang="en-US" sz="1400" dirty="0">
                <a:latin typeface="Segoe UI" panose="020B0502040204020203" pitchFamily="34" charset="0"/>
                <a:ea typeface="宋体" panose="02010600030101010101" pitchFamily="2" charset="-122"/>
              </a:rPr>
              <a:t>加</a:t>
            </a:r>
            <a:r>
              <a:rPr lang="zh-CN" altLang="zh-CN" sz="1400" dirty="0">
                <a:latin typeface="Segoe UI" panose="020B0502040204020203" pitchFamily="34" charset="0"/>
                <a:ea typeface="宋体" panose="02010600030101010101" pitchFamily="2" charset="-122"/>
              </a:rPr>
              <a:t>入团购</a:t>
            </a:r>
            <a:r>
              <a:rPr lang="en-US" altLang="zh-CN" sz="1400" dirty="0">
                <a:latin typeface="Times New Roman" panose="02020603050405020304" pitchFamily="18" charset="0"/>
                <a:ea typeface="微软雅黑" panose="020B0503020204020204" pitchFamily="34" charset="-122"/>
              </a:rPr>
              <a:t>0</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对话框图</a:t>
            </a:r>
            <a:endParaRPr lang="zh-CN" altLang="en-US" sz="12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：社区</a:t>
                      </a:r>
                      <a:r>
                        <a:rPr kumimoji="0" lang="en-US"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5.</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界面原型</a:t>
            </a:r>
            <a:endParaRPr lang="zh-CN" altLang="en-US" sz="1200" dirty="0" smtClean="0">
              <a:solidFill>
                <a:schemeClr val="accent1"/>
              </a:solidFill>
              <a:sym typeface="+mn-ea"/>
            </a:endParaRPr>
          </a:p>
        </p:txBody>
      </p:sp>
      <p:pic>
        <p:nvPicPr>
          <p:cNvPr id="97283" name="图片 102"/>
          <p:cNvPicPr/>
          <p:nvPr/>
        </p:nvPicPr>
        <p:blipFill>
          <a:blip r:embed="rId1"/>
          <a:stretch>
            <a:fillRect/>
          </a:stretch>
        </p:blipFill>
        <p:spPr>
          <a:xfrm>
            <a:off x="1835785" y="699135"/>
            <a:ext cx="1945640" cy="4020820"/>
          </a:xfrm>
          <a:prstGeom prst="rect">
            <a:avLst/>
          </a:prstGeom>
          <a:noFill/>
          <a:ln w="9525">
            <a:noFill/>
          </a:ln>
        </p:spPr>
      </p:pic>
      <p:pic>
        <p:nvPicPr>
          <p:cNvPr id="97284" name="图片 103"/>
          <p:cNvPicPr/>
          <p:nvPr/>
        </p:nvPicPr>
        <p:blipFill>
          <a:blip r:embed="rId2"/>
          <a:stretch>
            <a:fillRect/>
          </a:stretch>
        </p:blipFill>
        <p:spPr>
          <a:xfrm>
            <a:off x="4037965" y="699135"/>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t>SRA2021-G05-软件需求规格说明(SRS)</a:t>
            </a: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zh-CN" dirty="0" smtClean="0">
                <a:solidFill>
                  <a:schemeClr val="accent1"/>
                </a:solidFill>
                <a:sym typeface="+mn-ea"/>
              </a:rPr>
              <a:t>汇总</a:t>
            </a:r>
            <a:endParaRPr lang="zh-CN"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测试用例汇总柱状图</a:t>
            </a:r>
            <a:r>
              <a:rPr lang="en-US" altLang="zh-CN" dirty="0" smtClean="0">
                <a:solidFill>
                  <a:schemeClr val="accent1"/>
                </a:solidFill>
                <a:sym typeface="+mn-ea"/>
              </a:rPr>
              <a:t>+</a:t>
            </a:r>
            <a:r>
              <a:rPr lang="zh-CN" altLang="en-US" dirty="0" smtClean="0">
                <a:solidFill>
                  <a:schemeClr val="accent1"/>
                </a:solidFill>
                <a:sym typeface="+mn-ea"/>
              </a:rPr>
              <a:t>饼图</a:t>
            </a:r>
            <a:endParaRPr lang="zh-CN" altLang="en-US"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endParaRPr lang="zh-CN" altLang="en-US" sz="1200" dirty="0"/>
          </a:p>
        </p:txBody>
      </p:sp>
      <p:pic>
        <p:nvPicPr>
          <p:cNvPr id="2" name="图片 1"/>
          <p:cNvPicPr>
            <a:picLocks noChangeAspect="1"/>
          </p:cNvPicPr>
          <p:nvPr/>
        </p:nvPicPr>
        <p:blipFill>
          <a:blip r:embed="rId1"/>
          <a:stretch>
            <a:fillRect/>
          </a:stretch>
        </p:blipFill>
        <p:spPr>
          <a:xfrm>
            <a:off x="755650" y="691515"/>
            <a:ext cx="3749675" cy="4269105"/>
          </a:xfrm>
          <a:prstGeom prst="rect">
            <a:avLst/>
          </a:prstGeom>
        </p:spPr>
      </p:pic>
      <p:pic>
        <p:nvPicPr>
          <p:cNvPr id="6" name="图片 5"/>
          <p:cNvPicPr>
            <a:picLocks noChangeAspect="1"/>
          </p:cNvPicPr>
          <p:nvPr/>
        </p:nvPicPr>
        <p:blipFill>
          <a:blip r:embed="rId2"/>
          <a:stretch>
            <a:fillRect/>
          </a:stretch>
        </p:blipFill>
        <p:spPr>
          <a:xfrm>
            <a:off x="5076190" y="691515"/>
            <a:ext cx="3082925" cy="428561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endParaRPr lang="zh-CN" sz="12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endParaRPr lang="en-US" altLang="zh-CN" sz="12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t>SRA2021-G05-用户手册</a:t>
            </a:r>
            <a:endParaRPr lang="zh-CN" altLang="en-US" sz="24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39274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组织及人选</a:t>
            </a:r>
            <a:endParaRPr lang="zh-CN" altLang="en-US" sz="1200" dirty="0" smtClean="0">
              <a:solidFill>
                <a:schemeClr val="accent1"/>
              </a:solidFill>
              <a:sym typeface="+mn-ea"/>
            </a:endParaRPr>
          </a:p>
        </p:txBody>
      </p:sp>
      <p:graphicFrame>
        <p:nvGraphicFramePr>
          <p:cNvPr id="5" name="表格 4"/>
          <p:cNvGraphicFramePr/>
          <p:nvPr>
            <p:custDataLst>
              <p:tags r:id="rId1"/>
            </p:custDataLst>
          </p:nvPr>
        </p:nvGraphicFramePr>
        <p:xfrm>
          <a:off x="1115695" y="699135"/>
          <a:ext cx="7322820" cy="4114165"/>
        </p:xfrm>
        <a:graphic>
          <a:graphicData uri="http://schemas.openxmlformats.org/drawingml/2006/table">
            <a:tbl>
              <a:tblPr firstRow="1" bandRow="1">
                <a:tableStyleId>{5940675A-B579-460E-94D1-54222C63F5DA}</a:tableStyleId>
              </a:tblPr>
              <a:tblGrid>
                <a:gridCol w="1099185"/>
                <a:gridCol w="1523365"/>
                <a:gridCol w="1777365"/>
                <a:gridCol w="2922905"/>
              </a:tblGrid>
              <a:tr h="152400">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787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386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31801306</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2258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评估者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陈正祎</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受CCB主席要求负责完成变更影响分析</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微信：czy_qifei</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邮箱：31801342@stu.zucc.edu.cn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3274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修改者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针对批准的变更需求，负责完成产品修改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请求接受者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朱涵</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最初接收到变更申请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微信：cmzh_11280047</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验证变更是否已经正确实现</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41148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endParaRPr lang="zh-CN" altLang="en-US" sz="1200" dirty="0"/>
          </a:p>
        </p:txBody>
      </p:sp>
      <p:pic>
        <p:nvPicPr>
          <p:cNvPr id="3" name="图片 2"/>
          <p:cNvPicPr>
            <a:picLocks noChangeAspect="1"/>
          </p:cNvPicPr>
          <p:nvPr/>
        </p:nvPicPr>
        <p:blipFill>
          <a:blip r:embed="rId1"/>
          <a:stretch>
            <a:fillRect/>
          </a:stretch>
        </p:blipFill>
        <p:spPr>
          <a:xfrm>
            <a:off x="1115695" y="628015"/>
            <a:ext cx="3133725" cy="4269105"/>
          </a:xfrm>
          <a:prstGeom prst="rect">
            <a:avLst/>
          </a:prstGeom>
        </p:spPr>
      </p:pic>
      <p:pic>
        <p:nvPicPr>
          <p:cNvPr id="4" name="图片 3"/>
          <p:cNvPicPr>
            <a:picLocks noChangeAspect="1"/>
          </p:cNvPicPr>
          <p:nvPr/>
        </p:nvPicPr>
        <p:blipFill>
          <a:blip r:embed="rId2"/>
          <a:stretch>
            <a:fillRect/>
          </a:stretch>
        </p:blipFill>
        <p:spPr>
          <a:xfrm>
            <a:off x="4644390" y="608965"/>
            <a:ext cx="3220085" cy="4288155"/>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endParaRPr lang="zh-CN"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84353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558" y="1915769"/>
            <a:ext cx="3095786"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575175" cy="3760470"/>
          </a:xfrm>
          <a:prstGeom prst="rect">
            <a:avLst/>
          </a:prstGeom>
        </p:spPr>
      </p:pic>
      <p:pic>
        <p:nvPicPr>
          <p:cNvPr id="3" name="图片 2"/>
          <p:cNvPicPr>
            <a:picLocks noChangeAspect="1"/>
          </p:cNvPicPr>
          <p:nvPr/>
        </p:nvPicPr>
        <p:blipFill>
          <a:blip r:embed="rId2"/>
          <a:stretch>
            <a:fillRect/>
          </a:stretch>
        </p:blipFill>
        <p:spPr>
          <a:xfrm>
            <a:off x="4859655" y="771525"/>
            <a:ext cx="4018280" cy="3759835"/>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后续</a:t>
            </a:r>
            <a:endParaRPr lang="zh-CN" altLang="en-US"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339975" y="483235"/>
            <a:ext cx="6217920" cy="425704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表后续</a:t>
            </a:r>
            <a:endParaRPr lang="zh-CN" altLang="en-US"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611505" y="2427605"/>
            <a:ext cx="3215640" cy="1219200"/>
          </a:xfrm>
          <a:prstGeom prst="rect">
            <a:avLst/>
          </a:prstGeom>
        </p:spPr>
      </p:pic>
      <p:pic>
        <p:nvPicPr>
          <p:cNvPr id="3" name="图片 2"/>
          <p:cNvPicPr>
            <a:picLocks noChangeAspect="1"/>
          </p:cNvPicPr>
          <p:nvPr/>
        </p:nvPicPr>
        <p:blipFill>
          <a:blip r:embed="rId2"/>
          <a:stretch>
            <a:fillRect/>
          </a:stretch>
        </p:blipFill>
        <p:spPr>
          <a:xfrm>
            <a:off x="539750" y="940435"/>
            <a:ext cx="5661660" cy="126492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736306" y="920115"/>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0" y="87630"/>
            <a:ext cx="8719457" cy="645160"/>
          </a:xfrm>
          <a:prstGeom prst="rect">
            <a:avLst/>
          </a:prstGeom>
          <a:noFill/>
          <a:ln>
            <a:noFill/>
          </a:ln>
        </p:spPr>
        <p:txBody>
          <a:bodyPr wrap="square" rtlCol="0" anchor="t">
            <a:spAutoFit/>
          </a:bodyPr>
          <a:lstStyle/>
          <a:p>
            <a:pPr algn="ctr"/>
            <a:r>
              <a:rPr lang="en-US" altLang="zh-CN" sz="3600" b="1" dirty="0">
                <a:solidFill>
                  <a:schemeClr val="accent1"/>
                </a:solidFill>
                <a:effectLst>
                  <a:outerShdw blurRad="38100" dist="25400" dir="5400000" algn="ctr" rotWithShape="0">
                    <a:srgbClr val="6E747A">
                      <a:alpha val="43000"/>
                    </a:srgbClr>
                  </a:outerShdw>
                </a:effectLst>
                <a:sym typeface="+mn-ea"/>
              </a:rPr>
              <a:t>Brainstorm “How Might </a:t>
            </a:r>
            <a:r>
              <a:rPr lang="en-US" altLang="zh-CN" sz="3600" b="1" dirty="0" err="1">
                <a:solidFill>
                  <a:schemeClr val="accent1"/>
                </a:solidFill>
                <a:effectLst>
                  <a:outerShdw blurRad="38100" dist="25400" dir="5400000" algn="ctr" rotWithShape="0">
                    <a:srgbClr val="6E747A">
                      <a:alpha val="43000"/>
                    </a:srgbClr>
                  </a:outerShdw>
                </a:effectLst>
                <a:sym typeface="+mn-ea"/>
              </a:rPr>
              <a:t>We”s</a:t>
            </a:r>
            <a:r>
              <a:rPr lang="en-US" altLang="zh-CN" sz="3600" b="1" dirty="0">
                <a:solidFill>
                  <a:schemeClr val="accent1"/>
                </a:solidFill>
                <a:effectLst>
                  <a:outerShdw blurRad="38100" dist="25400" dir="5400000" algn="ctr" rotWithShape="0">
                    <a:srgbClr val="6E747A">
                      <a:alpha val="43000"/>
                    </a:srgbClr>
                  </a:outerShdw>
                </a:effectLst>
                <a:sym typeface="+mn-ea"/>
              </a:rPr>
              <a:t>        Solutions</a:t>
            </a:r>
            <a:endParaRPr lang="en-US" altLang="zh-CN" sz="3600" b="1" dirty="0">
              <a:solidFill>
                <a:schemeClr val="accent1"/>
              </a:solidFill>
              <a:effectLst>
                <a:outerShdw blurRad="38100" dist="25400" dir="5400000" algn="ctr" rotWithShape="0">
                  <a:srgbClr val="6E747A">
                    <a:alpha val="43000"/>
                  </a:srgbClr>
                </a:outerShdw>
              </a:effectLst>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186531" y="93345"/>
            <a:ext cx="3510280" cy="714375"/>
          </a:xfrm>
          <a:prstGeom prst="rect">
            <a:avLst/>
          </a:prstGeom>
          <a:noFill/>
          <a:ln>
            <a:noFill/>
          </a:ln>
        </p:spPr>
        <p:txBody>
          <a:bodyPr wrap="none" rtlCol="0" anchor="t">
            <a:spAutoFit/>
          </a:bodyPr>
          <a:lstStyle/>
          <a:p>
            <a:pPr algn="ctr"/>
            <a:r>
              <a:rPr lang="en-US" altLang="zh-CN" sz="4050" b="1">
                <a:solidFill>
                  <a:schemeClr val="accent1"/>
                </a:solidFill>
                <a:effectLst>
                  <a:outerShdw blurRad="38100" dist="25400" dir="5400000" algn="ctr" rotWithShape="0">
                    <a:srgbClr val="6E747A">
                      <a:alpha val="43000"/>
                    </a:srgbClr>
                  </a:outerShdw>
                </a:effectLst>
              </a:rPr>
              <a:t>POINT OF VIEW</a:t>
            </a:r>
            <a:endParaRPr lang="en-US" altLang="zh-CN" sz="4050" b="1">
              <a:solidFill>
                <a:schemeClr val="accent1"/>
              </a:solidFill>
              <a:effectLst>
                <a:outerShdw blurRad="38100" dist="25400" dir="5400000" algn="ctr" rotWithShape="0">
                  <a:srgbClr val="6E747A">
                    <a:alpha val="43000"/>
                  </a:srgbClr>
                </a:outerShdw>
              </a:effectLst>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t>We met X</a:t>
            </a:r>
            <a:endParaRPr lang="zh-CN" altLang="en-US" sz="1350" dirty="0"/>
          </a:p>
          <a:p>
            <a:r>
              <a:rPr lang="zh-CN" altLang="en-US" sz="1350" dirty="0"/>
              <a:t>We were amazed to realize…</a:t>
            </a:r>
            <a:endParaRPr lang="zh-CN" altLang="en-US" sz="1350" dirty="0"/>
          </a:p>
          <a:p>
            <a:r>
              <a:rPr lang="zh-CN" altLang="en-US" sz="1350" dirty="0"/>
              <a:t>It would be game-changing to…</a:t>
            </a:r>
            <a:endParaRPr lang="zh-CN" altLang="en-US" sz="1350" dirty="0"/>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t>我们遇到了小区业主徐先生</a:t>
            </a:r>
            <a:endParaRPr lang="en-US" altLang="zh-CN" sz="1350" dirty="0"/>
          </a:p>
          <a:p>
            <a:endParaRPr lang="zh-CN" altLang="en-US" sz="1350" dirty="0"/>
          </a:p>
          <a:p>
            <a:r>
              <a:rPr lang="zh-CN" altLang="en-US" sz="1350" dirty="0"/>
              <a:t>我们对使用微信群的团购形式感到惊讶。</a:t>
            </a:r>
            <a:endParaRPr lang="zh-CN" altLang="en-US" sz="1350" dirty="0"/>
          </a:p>
          <a:p>
            <a:endParaRPr lang="zh-CN" altLang="en-US" sz="1350" dirty="0"/>
          </a:p>
          <a:p>
            <a:r>
              <a:rPr lang="zh-CN" altLang="en-US" sz="1350" dirty="0"/>
              <a:t>建设一个社区团购平台，能够让卖家快速上架商品并通知同一个社区范围有购买需求的人，这将改变游戏规则。</a:t>
            </a:r>
            <a:endParaRPr lang="zh-CN" altLang="en-US" sz="1350" dirty="0"/>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graphicFrame>
        <p:nvGraphicFramePr>
          <p:cNvPr id="3" name="表格 2"/>
          <p:cNvGraphicFramePr/>
          <p:nvPr>
            <p:custDataLst>
              <p:tags r:id="rId1"/>
            </p:custDataLst>
          </p:nvPr>
        </p:nvGraphicFramePr>
        <p:xfrm>
          <a:off x="1577340" y="1088612"/>
          <a:ext cx="3853815" cy="2667000"/>
        </p:xfrm>
        <a:graphic>
          <a:graphicData uri="http://schemas.openxmlformats.org/drawingml/2006/table">
            <a:tbl>
              <a:tblPr firstRow="1" bandRow="1">
                <a:tableStyleId>{5C22544A-7EE6-4342-B048-85BDC9FD1C3A}</a:tableStyleId>
              </a:tblPr>
              <a:tblGrid>
                <a:gridCol w="1996440"/>
                <a:gridCol w="1995805"/>
                <a:gridCol w="1997075"/>
              </a:tblGrid>
              <a:tr h="172085">
                <a:tc>
                  <a:txBody>
                    <a:bodyPr/>
                    <a:p>
                      <a:pPr indent="0">
                        <a:buNone/>
                      </a:pPr>
                      <a:r>
                        <a:rPr lang="zh-CN" sz="800" b="0">
                          <a:solidFill>
                            <a:srgbClr val="000000"/>
                          </a:solidFill>
                          <a:latin typeface="Arial" panose="020B0604020202020204" pitchFamily="34" charset="0"/>
                          <a:ea typeface="宋体" panose="02010600030101010101" pitchFamily="2" charset="-122"/>
                        </a:rPr>
                        <a:t>项目</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次数</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备注</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0340">
                <a:tc>
                  <a:txBody>
                    <a:bodyPr/>
                    <a:p>
                      <a:pPr indent="0">
                        <a:buNone/>
                      </a:pPr>
                      <a:r>
                        <a:rPr lang="zh-CN" sz="800" b="0">
                          <a:solidFill>
                            <a:srgbClr val="000000"/>
                          </a:solidFill>
                          <a:latin typeface="Arial" panose="020B0604020202020204" pitchFamily="34" charset="0"/>
                          <a:ea typeface="宋体" panose="02010600030101010101" pitchFamily="2" charset="-122"/>
                        </a:rPr>
                        <a:t>地锅鸡</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2</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近期</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72085">
                <a:tc>
                  <a:txBody>
                    <a:bodyPr/>
                    <a:p>
                      <a:pPr indent="0">
                        <a:buNone/>
                      </a:pPr>
                      <a:r>
                        <a:rPr lang="zh-CN" sz="800" b="0">
                          <a:solidFill>
                            <a:srgbClr val="000000"/>
                          </a:solidFill>
                          <a:latin typeface="Arial" panose="020B0604020202020204" pitchFamily="34" charset="0"/>
                          <a:ea typeface="宋体" panose="02010600030101010101" pitchFamily="2" charset="-122"/>
                        </a:rPr>
                        <a:t>海底捞</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1</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大合照</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r>
                        <a:rPr lang="zh-CN" sz="800" b="0">
                          <a:solidFill>
                            <a:srgbClr val="000000"/>
                          </a:solidFill>
                          <a:latin typeface="Arial" panose="020B0604020202020204" pitchFamily="34" charset="0"/>
                          <a:ea typeface="宋体" panose="02010600030101010101" pitchFamily="2" charset="-122"/>
                        </a:rPr>
                        <a:t>汉堡王</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1</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r>
                        <a:rPr lang="en-US" sz="800" b="0">
                          <a:solidFill>
                            <a:srgbClr val="000000"/>
                          </a:solidFill>
                          <a:latin typeface="宋体" panose="02010600030101010101" pitchFamily="2" charset="-122"/>
                        </a:rPr>
                        <a:t>KFC</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1</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r>
                        <a:rPr lang="zh-CN" sz="800" b="0">
                          <a:solidFill>
                            <a:srgbClr val="000000"/>
                          </a:solidFill>
                          <a:latin typeface="Arial" panose="020B0604020202020204" pitchFamily="34" charset="0"/>
                          <a:ea typeface="宋体" panose="02010600030101010101" pitchFamily="2" charset="-122"/>
                        </a:rPr>
                        <a:t>自助餐</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2</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r h="172720">
                <a:tc>
                  <a:txBody>
                    <a:bodyPr/>
                    <a:p>
                      <a:pPr indent="0">
                        <a:buNone/>
                      </a:pPr>
                      <a:r>
                        <a:rPr lang="zh-CN" sz="800" b="0">
                          <a:solidFill>
                            <a:srgbClr val="000000"/>
                          </a:solidFill>
                          <a:latin typeface="Arial" panose="020B0604020202020204" pitchFamily="34" charset="0"/>
                          <a:ea typeface="宋体" panose="02010600030101010101" pitchFamily="2" charset="-122"/>
                        </a:rPr>
                        <a:t>电影</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2</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《哥斯拉》《速度与激情9》</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r>
                        <a:rPr lang="zh-CN" sz="800" b="0">
                          <a:solidFill>
                            <a:srgbClr val="000000"/>
                          </a:solidFill>
                          <a:latin typeface="Arial" panose="020B0604020202020204" pitchFamily="34" charset="0"/>
                          <a:ea typeface="宋体" panose="02010600030101010101" pitchFamily="2" charset="-122"/>
                        </a:rPr>
                        <a:t>洪涛烤肉</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2</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r>
                        <a:rPr lang="zh-CN" sz="800" b="0">
                          <a:solidFill>
                            <a:srgbClr val="000000"/>
                          </a:solidFill>
                          <a:latin typeface="Arial" panose="020B0604020202020204" pitchFamily="34" charset="0"/>
                          <a:ea typeface="宋体" panose="02010600030101010101" pitchFamily="2" charset="-122"/>
                        </a:rPr>
                        <a:t>牛肉火锅</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2</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r>
                        <a:rPr lang="zh-CN" sz="800" b="0">
                          <a:solidFill>
                            <a:srgbClr val="000000"/>
                          </a:solidFill>
                          <a:latin typeface="Arial" panose="020B0604020202020204" pitchFamily="34" charset="0"/>
                          <a:ea typeface="宋体" panose="02010600030101010101" pitchFamily="2" charset="-122"/>
                        </a:rPr>
                        <a:t>小龙坎</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1</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r>
                        <a:rPr lang="zh-CN" sz="800" b="0">
                          <a:solidFill>
                            <a:srgbClr val="000000"/>
                          </a:solidFill>
                          <a:latin typeface="Arial" panose="020B0604020202020204" pitchFamily="34" charset="0"/>
                          <a:ea typeface="宋体" panose="02010600030101010101" pitchFamily="2" charset="-122"/>
                        </a:rPr>
                        <a:t>胖叔叔</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4</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r>
                        <a:rPr lang="zh-CN" sz="800" b="0">
                          <a:solidFill>
                            <a:srgbClr val="000000"/>
                          </a:solidFill>
                          <a:latin typeface="Arial" panose="020B0604020202020204" pitchFamily="34" charset="0"/>
                          <a:ea typeface="宋体" panose="02010600030101010101" pitchFamily="2" charset="-122"/>
                        </a:rPr>
                        <a:t>炉鱼</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1</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r h="172085">
                <a:tc>
                  <a:txBody>
                    <a:bodyPr/>
                    <a:p>
                      <a:pPr indent="0">
                        <a:buNone/>
                      </a:pPr>
                      <a:r>
                        <a:rPr lang="zh-CN" sz="800" b="0">
                          <a:solidFill>
                            <a:srgbClr val="000000"/>
                          </a:solidFill>
                          <a:latin typeface="Arial" panose="020B0604020202020204" pitchFamily="34" charset="0"/>
                          <a:ea typeface="宋体" panose="02010600030101010101" pitchFamily="2" charset="-122"/>
                        </a:rPr>
                        <a:t>谐云</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2</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答辩</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r h="253365">
                <a:tc>
                  <a:txBody>
                    <a:bodyPr/>
                    <a:p>
                      <a:pPr indent="0">
                        <a:buNone/>
                      </a:pPr>
                      <a:r>
                        <a:rPr lang="zh-CN" sz="800" b="0">
                          <a:solidFill>
                            <a:srgbClr val="000000"/>
                          </a:solidFill>
                          <a:latin typeface="Arial" panose="020B0604020202020204" pitchFamily="34" charset="0"/>
                          <a:ea typeface="宋体" panose="02010600030101010101" pitchFamily="2" charset="-122"/>
                        </a:rPr>
                        <a:t>合计</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r>
                        <a:rPr lang="en-US" sz="800" b="0">
                          <a:solidFill>
                            <a:srgbClr val="000000"/>
                          </a:solidFill>
                          <a:latin typeface="宋体" panose="02010600030101010101" pitchFamily="2" charset="-122"/>
                        </a:rPr>
                        <a:t>21</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buNone/>
                      </a:pPr>
                      <a:endParaRPr lang="zh-CN" altLang="en-US" sz="1400"/>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a:t>
            </a:r>
            <a:r>
              <a:rPr lang="zh-CN" altLang="en-US" dirty="0" smtClean="0">
                <a:solidFill>
                  <a:schemeClr val="accent1"/>
                </a:solidFill>
                <a:sym typeface="+mn-ea"/>
              </a:rPr>
              <a:t>文档</a:t>
            </a:r>
            <a:endParaRPr lang="zh-CN" altLang="en-US" sz="1200" dirty="0" smtClean="0">
              <a:solidFill>
                <a:schemeClr val="accent1"/>
              </a:solidFill>
              <a:sym typeface="+mn-ea"/>
            </a:endParaRPr>
          </a:p>
        </p:txBody>
      </p:sp>
      <p:sp>
        <p:nvSpPr>
          <p:cNvPr id="100" name="文本框 99"/>
          <p:cNvSpPr txBox="1"/>
          <p:nvPr/>
        </p:nvSpPr>
        <p:spPr>
          <a:xfrm>
            <a:off x="1187450" y="915035"/>
            <a:ext cx="5080000" cy="645160"/>
          </a:xfrm>
          <a:prstGeom prst="rect">
            <a:avLst/>
          </a:prstGeom>
          <a:noFill/>
          <a:ln w="9525">
            <a:noFill/>
          </a:ln>
        </p:spPr>
        <p:txBody>
          <a:bodyPr>
            <a:spAutoFit/>
          </a:bodyPr>
          <a:p>
            <a:pPr indent="0"/>
            <a:r>
              <a:rPr lang="zh-CN" sz="1200" b="0">
                <a:latin typeface="Times New Roman" panose="02020603050405020304" pitchFamily="18" charset="0"/>
                <a:ea typeface="宋体" panose="02010600030101010101" pitchFamily="2" charset="-122"/>
              </a:rPr>
              <a:t>《配置管理文档》</a:t>
            </a:r>
            <a:r>
              <a:rPr lang="en-US" sz="1200" b="0">
                <a:latin typeface="Times New Roman" panose="02020603050405020304" pitchFamily="18" charset="0"/>
                <a:ea typeface="宋体" panose="02010600030101010101" pitchFamily="2" charset="-122"/>
              </a:rPr>
              <a:t>(CM)</a:t>
            </a:r>
            <a:r>
              <a:rPr lang="zh-CN" sz="1200" b="0">
                <a:latin typeface="Times New Roman" panose="02020603050405020304" pitchFamily="18" charset="0"/>
                <a:ea typeface="宋体" panose="02010600030101010101" pitchFamily="2" charset="-122"/>
              </a:rPr>
              <a:t>是项目初期策划的结果，它提供了小组项目的流程以及一个统一的操作大纲，方便进行配置管理，保留项目的进程以及里程碑</a:t>
            </a:r>
            <a:endParaRPr lang="zh-CN" altLang="en-US"/>
          </a:p>
        </p:txBody>
      </p:sp>
      <p:pic>
        <p:nvPicPr>
          <p:cNvPr id="3" name="图片 2"/>
          <p:cNvPicPr>
            <a:picLocks noChangeAspect="1"/>
          </p:cNvPicPr>
          <p:nvPr/>
        </p:nvPicPr>
        <p:blipFill>
          <a:blip r:embed="rId1"/>
          <a:stretch>
            <a:fillRect/>
          </a:stretch>
        </p:blipFill>
        <p:spPr>
          <a:xfrm>
            <a:off x="323850" y="2067560"/>
            <a:ext cx="4975860" cy="1645920"/>
          </a:xfrm>
          <a:prstGeom prst="rect">
            <a:avLst/>
          </a:prstGeom>
        </p:spPr>
      </p:pic>
      <p:pic>
        <p:nvPicPr>
          <p:cNvPr id="4" name="图片 3"/>
          <p:cNvPicPr>
            <a:picLocks noChangeAspect="1"/>
          </p:cNvPicPr>
          <p:nvPr/>
        </p:nvPicPr>
        <p:blipFill>
          <a:blip r:embed="rId2"/>
          <a:stretch>
            <a:fillRect/>
          </a:stretch>
        </p:blipFill>
        <p:spPr>
          <a:xfrm>
            <a:off x="5796280" y="1635125"/>
            <a:ext cx="3223260" cy="31242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团队建设（略</a:t>
            </a:r>
            <a:r>
              <a:rPr lang="zh-CN" dirty="0" smtClean="0">
                <a:solidFill>
                  <a:schemeClr val="accent1"/>
                </a:solidFill>
                <a:sym typeface="+mn-ea"/>
              </a:rPr>
              <a:t>过：图</a:t>
            </a:r>
            <a:r>
              <a:rPr lang="en-US" altLang="zh-CN" dirty="0" smtClean="0">
                <a:solidFill>
                  <a:schemeClr val="accent1"/>
                </a:solidFill>
                <a:sym typeface="+mn-ea"/>
              </a:rPr>
              <a:t>+</a:t>
            </a:r>
            <a:r>
              <a:rPr lang="zh-CN" altLang="en-US" dirty="0" smtClean="0">
                <a:solidFill>
                  <a:schemeClr val="accent1"/>
                </a:solidFill>
                <a:sym typeface="+mn-ea"/>
              </a:rPr>
              <a:t>文字</a:t>
            </a:r>
            <a:r>
              <a:rPr lang="zh-CN" dirty="0" smtClean="0">
                <a:solidFill>
                  <a:schemeClr val="accent1"/>
                </a:solidFill>
                <a:sym typeface="+mn-ea"/>
              </a:rPr>
              <a:t>）</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zh-CN" dirty="0" smtClean="0">
                <a:solidFill>
                  <a:schemeClr val="accent1"/>
                </a:solidFill>
                <a:sym typeface="+mn-ea"/>
              </a:rPr>
              <a:t>详细）</a:t>
            </a:r>
            <a:endParaRPr lang="zh-CN" sz="12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275965" y="2427605"/>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259840" y="1779270"/>
            <a:ext cx="6903720" cy="271081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移动课堂助理需求</a:t>
            </a:r>
            <a:endParaRPr lang="zh-CN"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07315" y="627380"/>
            <a:ext cx="8982075" cy="473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[1]</a:t>
            </a:r>
            <a:r>
              <a:rPr lang="zh-CN" sz="1400">
                <a:latin typeface="等线" panose="02010600030101010101" charset="-122"/>
                <a:ea typeface="等线" panose="02010600030101010101" charset="-122"/>
                <a:cs typeface="等线" panose="02010600030101010101" charset="-122"/>
                <a:sym typeface="+mn-ea"/>
              </a:rPr>
              <a:t>《UML用户指南》 人民邮电出版社 Grady Booch, James Rumbaugh, Ivar Jacobson著 邵维忠 麻志毅 马浩海 刘辉 译 2013年1月第1版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[2]《UML2基础、建模与设计教程》 清华大学出版社 杨弘平等 2015年10月第1版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[3]《</a:t>
            </a:r>
            <a:r>
              <a:rPr lang="zh-CN" altLang="en-US" sz="1400">
                <a:latin typeface="等线" panose="02010600030101010101" charset="-122"/>
                <a:ea typeface="等线" panose="02010600030101010101" charset="-122"/>
                <a:cs typeface="等线" panose="02010600030101010101" charset="-122"/>
                <a:sym typeface="+mn-ea"/>
              </a:rPr>
              <a:t>软件需求（第三版）</a:t>
            </a:r>
            <a:r>
              <a:rPr lang="en-US" altLang="zh-CN" sz="1400">
                <a:latin typeface="等线" panose="02010600030101010101" charset="-122"/>
                <a:ea typeface="等线" panose="02010600030101010101" charset="-122"/>
                <a:cs typeface="等线" panose="02010600030101010101" charset="-122"/>
                <a:sym typeface="+mn-ea"/>
              </a:rPr>
              <a:t>》 清华大学出版社 [</a:t>
            </a:r>
            <a:r>
              <a:rPr lang="zh-CN" altLang="en-US" sz="1400">
                <a:latin typeface="等线" panose="02010600030101010101" charset="-122"/>
                <a:ea typeface="等线" panose="02010600030101010101" charset="-122"/>
                <a:cs typeface="等线" panose="02010600030101010101" charset="-122"/>
                <a:sym typeface="+mn-ea"/>
              </a:rPr>
              <a:t>美</a:t>
            </a:r>
            <a:r>
              <a:rPr lang="en-US" altLang="zh-CN" sz="1400">
                <a:latin typeface="等线" panose="02010600030101010101" charset="-122"/>
                <a:ea typeface="等线" panose="02010600030101010101" charset="-122"/>
                <a:cs typeface="等线" panose="02010600030101010101" charset="-122"/>
                <a:sym typeface="+mn-ea"/>
              </a:rPr>
              <a:t>]Karl Wiegers, Joy Beatty</a:t>
            </a:r>
            <a:r>
              <a:rPr lang="zh-CN" altLang="en-US" sz="1400">
                <a:latin typeface="等线" panose="02010600030101010101" charset="-122"/>
                <a:ea typeface="等线" panose="02010600030101010101" charset="-122"/>
                <a:cs typeface="等线" panose="02010600030101010101" charset="-122"/>
                <a:sym typeface="+mn-ea"/>
              </a:rPr>
              <a:t>著</a:t>
            </a:r>
            <a:r>
              <a:rPr lang="en-US" altLang="zh-CN" sz="1400">
                <a:latin typeface="等线" panose="02010600030101010101" charset="-122"/>
                <a:ea typeface="等线" panose="02010600030101010101" charset="-122"/>
                <a:cs typeface="等线" panose="02010600030101010101" charset="-122"/>
                <a:sym typeface="+mn-ea"/>
              </a:rPr>
              <a:t>;</a:t>
            </a:r>
            <a:r>
              <a:rPr lang="zh-CN" altLang="en-US" sz="1400">
                <a:latin typeface="等线" panose="02010600030101010101" charset="-122"/>
                <a:ea typeface="等线" panose="02010600030101010101" charset="-122"/>
                <a:cs typeface="等线" panose="02010600030101010101" charset="-122"/>
                <a:sym typeface="+mn-ea"/>
              </a:rPr>
              <a:t>李忠利</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李淳</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霍金健</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孔晨辉译</a:t>
            </a:r>
            <a:r>
              <a:rPr lang="en-US" altLang="zh-CN" sz="1400">
                <a:latin typeface="等线" panose="02010600030101010101" charset="-122"/>
                <a:ea typeface="等线" panose="02010600030101010101" charset="-122"/>
                <a:cs typeface="等线" panose="02010600030101010101" charset="-122"/>
                <a:sym typeface="+mn-ea"/>
              </a:rPr>
              <a:t> 2016</a:t>
            </a:r>
            <a:endParaRPr lang="en-US" altLang="zh-CN" sz="1400">
              <a:latin typeface="等线" panose="02010600030101010101" charset="-122"/>
              <a:ea typeface="等线" panose="02010600030101010101" charset="-122"/>
              <a:cs typeface="等线" panose="02010600030101010101" charset="-122"/>
              <a:sym typeface="+mn-ea"/>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4</a:t>
            </a:r>
            <a:r>
              <a:rPr lang="zh-CN" altLang="zh-CN" sz="1400" dirty="0">
                <a:latin typeface="等线" panose="02010600030101010101" charset="-122"/>
                <a:ea typeface="等线" panose="02010600030101010101" charset="-122"/>
                <a:sym typeface="微软雅黑" panose="020B0503020204020204" pitchFamily="34" charset="-122"/>
              </a:rPr>
              <a:t>]SRA2021-G05-测试用例</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5</a:t>
            </a:r>
            <a:r>
              <a:rPr lang="zh-CN" altLang="zh-CN" sz="1400" dirty="0">
                <a:latin typeface="等线" panose="02010600030101010101" charset="-122"/>
                <a:ea typeface="等线" panose="02010600030101010101" charset="-122"/>
                <a:sym typeface="微软雅黑" panose="020B0503020204020204" pitchFamily="34" charset="-122"/>
              </a:rPr>
              <a:t>]SRA2021-G05-需求优先级</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6</a:t>
            </a:r>
            <a:r>
              <a:rPr lang="zh-CN" altLang="zh-CN" sz="1400" dirty="0">
                <a:latin typeface="等线" panose="02010600030101010101" charset="-122"/>
                <a:ea typeface="等线" panose="02010600030101010101" charset="-122"/>
                <a:sym typeface="微软雅黑" panose="020B0503020204020204" pitchFamily="34" charset="-122"/>
              </a:rPr>
              <a:t>]SRA2021-G05-需求冲突</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[7]SRA2021-G05-数据字典</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[8]SRA2021-G05-用户群分类</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[9]SRA2021-G05-用例描述</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[10]SRA2021-G05-愿景与范围文档</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[11]SRA2021-G05-用户手册</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[12]SRA2021-G05-软件需求规格说明(SRS)</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[13]SRA2021-G05-软件开发计划(SDP) </a:t>
            </a:r>
            <a:endParaRPr lang="en-US" altLang="zh-CN" sz="1400" dirty="0">
              <a:latin typeface="等线" panose="02010600030101010101" charset="-122"/>
              <a:ea typeface="等线" panose="02010600030101010101" charset="-122"/>
              <a:sym typeface="微软雅黑" panose="020B0503020204020204" pitchFamily="34" charset="-122"/>
            </a:endParaRPr>
          </a:p>
          <a:p>
            <a:pPr indent="0"/>
            <a:endParaRPr lang="zh-CN" altLang="en-US" sz="1400" b="0" dirty="0">
              <a:solidFill>
                <a:schemeClr val="tx1">
                  <a:lumMod val="50000"/>
                  <a:lumOff val="50000"/>
                </a:schemeClr>
              </a:solidFill>
              <a:latin typeface="等线" panose="02010600030101010101" charset="-122"/>
              <a:ea typeface="等线" panose="02010600030101010101" charset="-122"/>
              <a:cs typeface="等线" panose="02010600030101010101"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小组分工（分</a:t>
            </a:r>
            <a:r>
              <a:rPr lang="zh-CN" dirty="0" smtClean="0">
                <a:solidFill>
                  <a:schemeClr val="accent1"/>
                </a:solidFill>
                <a:sym typeface="+mn-ea"/>
              </a:rPr>
              <a:t>个人）</a:t>
            </a:r>
            <a:endParaRPr lang="zh-CN" altLang="en-US"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r>
              <a:rPr lang="zh-CN" dirty="0" smtClean="0">
                <a:solidFill>
                  <a:schemeClr val="accent1"/>
                </a:solidFill>
                <a:sym typeface="+mn-ea"/>
              </a:rPr>
              <a:t>总）</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绩效评定（</a:t>
            </a:r>
            <a:r>
              <a:rPr lang="zh-CN" altLang="en-US" dirty="0"/>
              <a:t>最后）</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a:t>
            </a:r>
            <a:r>
              <a:rPr lang="zh-CN" altLang="en-US" dirty="0" smtClean="0">
                <a:solidFill>
                  <a:schemeClr val="accent1"/>
                </a:solidFill>
                <a:sym typeface="+mn-ea"/>
              </a:rPr>
              <a:t>规则</a:t>
            </a:r>
            <a:endParaRPr lang="zh-CN" altLang="en-US" dirty="0" smtClean="0">
              <a:solidFill>
                <a:schemeClr val="accent1"/>
              </a:solidFill>
              <a:sym typeface="+mn-ea"/>
            </a:endParaRPr>
          </a:p>
        </p:txBody>
      </p:sp>
      <p:pic>
        <p:nvPicPr>
          <p:cNvPr id="2" name="图片 1"/>
          <p:cNvPicPr>
            <a:picLocks noChangeAspect="1"/>
          </p:cNvPicPr>
          <p:nvPr>
            <p:custDataLst>
              <p:tags r:id="rId1"/>
            </p:custDataLst>
          </p:nvPr>
        </p:nvPicPr>
        <p:blipFill>
          <a:blip r:embed="rId2"/>
          <a:stretch>
            <a:fillRect/>
          </a:stretch>
        </p:blipFill>
        <p:spPr>
          <a:xfrm>
            <a:off x="395605" y="915035"/>
            <a:ext cx="5684520" cy="1623060"/>
          </a:xfrm>
          <a:prstGeom prst="rect">
            <a:avLst/>
          </a:prstGeom>
        </p:spPr>
      </p:pic>
      <p:pic>
        <p:nvPicPr>
          <p:cNvPr id="3" name="图片 2"/>
          <p:cNvPicPr>
            <a:picLocks noChangeAspect="1"/>
          </p:cNvPicPr>
          <p:nvPr/>
        </p:nvPicPr>
        <p:blipFill>
          <a:blip r:embed="rId3"/>
          <a:stretch>
            <a:fillRect/>
          </a:stretch>
        </p:blipFill>
        <p:spPr>
          <a:xfrm>
            <a:off x="3851910" y="1347470"/>
            <a:ext cx="4930140" cy="361188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101850" cy="645160"/>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555750" y="699770"/>
            <a:ext cx="6033135" cy="409003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2556,&quot;width&quot;:8952}"/>
</p:tagLst>
</file>

<file path=ppt/tags/tag10.xml><?xml version="1.0" encoding="utf-8"?>
<p:tagLst xmlns:p="http://schemas.openxmlformats.org/presentationml/2006/main">
  <p:tag name="KSO_WM_UNIT_TABLE_BEAUTIFY" val="smartTable{d5804d5d-80df-4378-b4a7-7f028f3497f2}"/>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7.xml><?xml version="1.0" encoding="utf-8"?>
<p:tagLst xmlns:p="http://schemas.openxmlformats.org/presentationml/2006/main">
  <p:tag name="TABLE_ENDDRAG_ORIGIN_RECT" val="403*87"/>
  <p:tag name="TABLE_ENDDRAG_RECT" val="110*49*403*87"/>
</p:tagLst>
</file>

<file path=ppt/tags/tag8.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9.xml><?xml version="1.0" encoding="utf-8"?>
<p:tagLst xmlns:p="http://schemas.openxmlformats.org/presentationml/2006/main">
  <p:tag name="KSO_WM_UNIT_TABLE_BEAUTIFY" val="smartTable{df6123ee-931a-4103-bfd9-415c21a63827}"/>
  <p:tag name="TABLE_ENDDRAG_ORIGIN_RECT" val="576*321"/>
  <p:tag name="TABLE_ENDDRAG_RECT" val="105*72*576*321"/>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8393</Words>
  <Application>WPS 演示</Application>
  <PresentationFormat>全屏显示(16:9)</PresentationFormat>
  <Paragraphs>1256</Paragraphs>
  <Slides>80</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92" baseType="lpstr">
      <vt:lpstr>Arial</vt:lpstr>
      <vt:lpstr>宋体</vt:lpstr>
      <vt:lpstr>Wingdings</vt:lpstr>
      <vt:lpstr>微软雅黑</vt:lpstr>
      <vt:lpstr>Calibri</vt:lpstr>
      <vt:lpstr>Arial Unicode MS</vt:lpstr>
      <vt:lpstr>等线</vt:lpstr>
      <vt:lpstr>Segoe UI</vt:lpstr>
      <vt:lpstr>Times New Roman</vt:lpstr>
      <vt:lpstr>黑体</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491</cp:revision>
  <dcterms:created xsi:type="dcterms:W3CDTF">2016-05-13T05:34:00Z</dcterms:created>
  <dcterms:modified xsi:type="dcterms:W3CDTF">2021-06-28T11:59:59Z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